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058"/>
    <a:srgbClr val="F7B657"/>
    <a:srgbClr val="FFD89F"/>
    <a:srgbClr val="F6C686"/>
    <a:srgbClr val="FFC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02" y="4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A55DD2B-8086-4096-B068-D0ADCF5067FC}" type="datetimeFigureOut">
              <a:rPr lang="en-US"/>
              <a:pPr>
                <a:defRPr/>
              </a:pPr>
              <a:t>6/29/2018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73843CB-71EE-4A00-AFA4-2E5ED9246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34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049987-6854-4BE1-8ECA-AE52F96A7AAC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57FEF0-AACB-469D-BC45-B21483E1E087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3A209F-979F-4C7E-875E-5D30C3E663CB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602" y="1597422"/>
            <a:ext cx="7772797" cy="12858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203" y="3188970"/>
            <a:ext cx="6401594" cy="1285875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285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1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5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43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28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00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68B1-7E37-4FE4-BD3F-483318C1D52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A2CA-6F27-435D-85BC-79563D32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6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68B1-7E37-4FE4-BD3F-483318C1D52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A2CA-6F27-435D-85BC-79563D32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6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797" y="206375"/>
            <a:ext cx="2056805" cy="43884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399" y="206375"/>
            <a:ext cx="6077148" cy="43884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68B1-7E37-4FE4-BD3F-483318C1D52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A2CA-6F27-435D-85BC-79563D32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2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750"/>
            </a:lvl2pPr>
            <a:lvl3pPr>
              <a:defRPr sz="225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68B1-7E37-4FE4-BD3F-483318C1D52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A2CA-6F27-435D-85BC-79563D32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4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4977"/>
            <a:ext cx="7772797" cy="1021953"/>
          </a:xfrm>
        </p:spPr>
        <p:txBody>
          <a:bodyPr anchor="t">
            <a:normAutofit/>
          </a:bodyPr>
          <a:lstStyle>
            <a:lvl1pPr algn="l">
              <a:defRPr sz="2750" b="1" i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836"/>
            <a:ext cx="7772797" cy="1125141"/>
          </a:xfrm>
        </p:spPr>
        <p:txBody>
          <a:bodyPr anchor="b">
            <a:normAutofit/>
          </a:bodyPr>
          <a:lstStyle>
            <a:lvl1pPr marL="0" indent="0">
              <a:buNone/>
              <a:defRPr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28575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715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5725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4pPr>
            <a:lvl5pPr marL="114300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5pPr>
            <a:lvl6pPr marL="142875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6pPr>
            <a:lvl7pPr marL="171450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7pPr>
            <a:lvl8pPr marL="200025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8pPr>
            <a:lvl9pPr marL="228600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68B1-7E37-4FE4-BD3F-483318C1D52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A2CA-6F27-435D-85BC-79563D32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4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399" y="1200547"/>
            <a:ext cx="4066976" cy="3394274"/>
          </a:xfrm>
        </p:spPr>
        <p:txBody>
          <a:bodyPr/>
          <a:lstStyle>
            <a:lvl1pPr>
              <a:defRPr sz="1750"/>
            </a:lvl1pPr>
            <a:lvl2pPr>
              <a:defRPr sz="1500"/>
            </a:lvl2pPr>
            <a:lvl3pPr>
              <a:defRPr sz="12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200547"/>
            <a:ext cx="4066977" cy="3394274"/>
          </a:xfrm>
        </p:spPr>
        <p:txBody>
          <a:bodyPr/>
          <a:lstStyle>
            <a:lvl1pPr>
              <a:defRPr sz="1750"/>
            </a:lvl1pPr>
            <a:lvl2pPr>
              <a:defRPr sz="1500"/>
            </a:lvl2pPr>
            <a:lvl3pPr>
              <a:defRPr sz="12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68B1-7E37-4FE4-BD3F-483318C1D52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A2CA-6F27-435D-85BC-79563D32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7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399" y="1150937"/>
            <a:ext cx="4040188" cy="480219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5750" indent="0">
              <a:buNone/>
              <a:defRPr sz="1250" b="1"/>
            </a:lvl2pPr>
            <a:lvl3pPr marL="571500" indent="0">
              <a:buNone/>
              <a:defRPr sz="1125" b="1"/>
            </a:lvl3pPr>
            <a:lvl4pPr marL="857250" indent="0">
              <a:buNone/>
              <a:defRPr sz="1000" b="1"/>
            </a:lvl4pPr>
            <a:lvl5pPr marL="1143000" indent="0">
              <a:buNone/>
              <a:defRPr sz="1000" b="1"/>
            </a:lvl5pPr>
            <a:lvl6pPr marL="1428750" indent="0">
              <a:buNone/>
              <a:defRPr sz="1000" b="1"/>
            </a:lvl6pPr>
            <a:lvl7pPr marL="1714500" indent="0">
              <a:buNone/>
              <a:defRPr sz="1000" b="1"/>
            </a:lvl7pPr>
            <a:lvl8pPr marL="2000250" indent="0">
              <a:buNone/>
              <a:defRPr sz="1000" b="1"/>
            </a:lvl8pPr>
            <a:lvl9pPr marL="2286000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99" y="1631157"/>
            <a:ext cx="4040188" cy="2963664"/>
          </a:xfrm>
        </p:spPr>
        <p:txBody>
          <a:bodyPr/>
          <a:lstStyle>
            <a:lvl1pPr>
              <a:defRPr sz="1500"/>
            </a:lvl1pPr>
            <a:lvl2pPr>
              <a:defRPr sz="1250"/>
            </a:lvl2pPr>
            <a:lvl3pPr>
              <a:defRPr sz="1125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22" y="1150937"/>
            <a:ext cx="4041180" cy="480219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5750" indent="0">
              <a:buNone/>
              <a:defRPr sz="1250" b="1"/>
            </a:lvl2pPr>
            <a:lvl3pPr marL="571500" indent="0">
              <a:buNone/>
              <a:defRPr sz="1125" b="1"/>
            </a:lvl3pPr>
            <a:lvl4pPr marL="857250" indent="0">
              <a:buNone/>
              <a:defRPr sz="1000" b="1"/>
            </a:lvl4pPr>
            <a:lvl5pPr marL="1143000" indent="0">
              <a:buNone/>
              <a:defRPr sz="1000" b="1"/>
            </a:lvl5pPr>
            <a:lvl6pPr marL="1428750" indent="0">
              <a:buNone/>
              <a:defRPr sz="1000" b="1"/>
            </a:lvl6pPr>
            <a:lvl7pPr marL="1714500" indent="0">
              <a:buNone/>
              <a:defRPr sz="1000" b="1"/>
            </a:lvl7pPr>
            <a:lvl8pPr marL="2000250" indent="0">
              <a:buNone/>
              <a:defRPr sz="1000" b="1"/>
            </a:lvl8pPr>
            <a:lvl9pPr marL="2286000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22" y="1631157"/>
            <a:ext cx="4041180" cy="2963664"/>
          </a:xfrm>
        </p:spPr>
        <p:txBody>
          <a:bodyPr/>
          <a:lstStyle>
            <a:lvl1pPr>
              <a:defRPr sz="1500"/>
            </a:lvl1pPr>
            <a:lvl2pPr>
              <a:defRPr sz="1250"/>
            </a:lvl2pPr>
            <a:lvl3pPr>
              <a:defRPr sz="1125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68B1-7E37-4FE4-BD3F-483318C1D52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A2CA-6F27-435D-85BC-79563D32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57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68B1-7E37-4FE4-BD3F-483318C1D52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A2CA-6F27-435D-85BC-79563D32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2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68B1-7E37-4FE4-BD3F-483318C1D52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A2CA-6F27-435D-85BC-79563D32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3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99" y="204391"/>
            <a:ext cx="3008313" cy="872133"/>
          </a:xfrm>
        </p:spPr>
        <p:txBody>
          <a:bodyPr anchor="b"/>
          <a:lstStyle>
            <a:lvl1pPr algn="l">
              <a:defRPr sz="12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852" y="204391"/>
            <a:ext cx="5111750" cy="4390430"/>
          </a:xfrm>
        </p:spPr>
        <p:txBody>
          <a:bodyPr/>
          <a:lstStyle>
            <a:lvl1pPr>
              <a:defRPr sz="2000"/>
            </a:lvl1pPr>
            <a:lvl2pPr>
              <a:defRPr sz="1750"/>
            </a:lvl2pPr>
            <a:lvl3pPr>
              <a:defRPr sz="1500"/>
            </a:lvl3pPr>
            <a:lvl4pPr>
              <a:defRPr sz="1250"/>
            </a:lvl4pPr>
            <a:lvl5pPr>
              <a:defRPr sz="1250"/>
            </a:lvl5pPr>
            <a:lvl6pPr>
              <a:defRPr sz="1250"/>
            </a:lvl6pPr>
            <a:lvl7pPr>
              <a:defRPr sz="1250"/>
            </a:lvl7pPr>
            <a:lvl8pPr>
              <a:defRPr sz="1250"/>
            </a:lvl8pPr>
            <a:lvl9pPr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399" y="1076524"/>
            <a:ext cx="3008313" cy="3518297"/>
          </a:xfrm>
        </p:spPr>
        <p:txBody>
          <a:bodyPr/>
          <a:lstStyle>
            <a:lvl1pPr marL="0" indent="0">
              <a:buNone/>
              <a:defRPr sz="875"/>
            </a:lvl1pPr>
            <a:lvl2pPr marL="285750" indent="0">
              <a:buNone/>
              <a:defRPr sz="750"/>
            </a:lvl2pPr>
            <a:lvl3pPr marL="571500" indent="0">
              <a:buNone/>
              <a:defRPr sz="625"/>
            </a:lvl3pPr>
            <a:lvl4pPr marL="857250" indent="0">
              <a:buNone/>
              <a:defRPr sz="563"/>
            </a:lvl4pPr>
            <a:lvl5pPr marL="1143000" indent="0">
              <a:buNone/>
              <a:defRPr sz="563"/>
            </a:lvl5pPr>
            <a:lvl6pPr marL="1428750" indent="0">
              <a:buNone/>
              <a:defRPr sz="563"/>
            </a:lvl6pPr>
            <a:lvl7pPr marL="1714500" indent="0">
              <a:buNone/>
              <a:defRPr sz="563"/>
            </a:lvl7pPr>
            <a:lvl8pPr marL="2000250" indent="0">
              <a:buNone/>
              <a:defRPr sz="563"/>
            </a:lvl8pPr>
            <a:lvl9pPr marL="22860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68B1-7E37-4FE4-BD3F-483318C1D52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A2CA-6F27-435D-85BC-79563D32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21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891" y="3600649"/>
            <a:ext cx="5486797" cy="424656"/>
          </a:xfrm>
        </p:spPr>
        <p:txBody>
          <a:bodyPr anchor="b"/>
          <a:lstStyle>
            <a:lvl1pPr algn="l">
              <a:defRPr sz="12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891" y="459383"/>
            <a:ext cx="5486797" cy="3086695"/>
          </a:xfrm>
        </p:spPr>
        <p:txBody>
          <a:bodyPr/>
          <a:lstStyle>
            <a:lvl1pPr marL="0" indent="0">
              <a:buNone/>
              <a:defRPr sz="2000"/>
            </a:lvl1pPr>
            <a:lvl2pPr marL="285750" indent="0">
              <a:buNone/>
              <a:defRPr sz="1750"/>
            </a:lvl2pPr>
            <a:lvl3pPr marL="571500" indent="0">
              <a:buNone/>
              <a:defRPr sz="1500"/>
            </a:lvl3pPr>
            <a:lvl4pPr marL="857250" indent="0">
              <a:buNone/>
              <a:defRPr sz="1250"/>
            </a:lvl4pPr>
            <a:lvl5pPr marL="1143000" indent="0">
              <a:buNone/>
              <a:defRPr sz="1250"/>
            </a:lvl5pPr>
            <a:lvl6pPr marL="1428750" indent="0">
              <a:buNone/>
              <a:defRPr sz="1250"/>
            </a:lvl6pPr>
            <a:lvl7pPr marL="1714500" indent="0">
              <a:buNone/>
              <a:defRPr sz="1250"/>
            </a:lvl7pPr>
            <a:lvl8pPr marL="2000250" indent="0">
              <a:buNone/>
              <a:defRPr sz="1250"/>
            </a:lvl8pPr>
            <a:lvl9pPr marL="2286000" indent="0">
              <a:buNone/>
              <a:defRPr sz="125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891" y="4025305"/>
            <a:ext cx="5486797" cy="604242"/>
          </a:xfrm>
        </p:spPr>
        <p:txBody>
          <a:bodyPr/>
          <a:lstStyle>
            <a:lvl1pPr marL="0" indent="0">
              <a:buNone/>
              <a:defRPr sz="875"/>
            </a:lvl1pPr>
            <a:lvl2pPr marL="285750" indent="0">
              <a:buNone/>
              <a:defRPr sz="750"/>
            </a:lvl2pPr>
            <a:lvl3pPr marL="571500" indent="0">
              <a:buNone/>
              <a:defRPr sz="625"/>
            </a:lvl3pPr>
            <a:lvl4pPr marL="857250" indent="0">
              <a:buNone/>
              <a:defRPr sz="563"/>
            </a:lvl4pPr>
            <a:lvl5pPr marL="1143000" indent="0">
              <a:buNone/>
              <a:defRPr sz="563"/>
            </a:lvl5pPr>
            <a:lvl6pPr marL="1428750" indent="0">
              <a:buNone/>
              <a:defRPr sz="563"/>
            </a:lvl6pPr>
            <a:lvl7pPr marL="1714500" indent="0">
              <a:buNone/>
              <a:defRPr sz="563"/>
            </a:lvl7pPr>
            <a:lvl8pPr marL="2000250" indent="0">
              <a:buNone/>
              <a:defRPr sz="563"/>
            </a:lvl8pPr>
            <a:lvl9pPr marL="22860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68B1-7E37-4FE4-BD3F-483318C1D52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A2CA-6F27-435D-85BC-79563D32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1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993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399" y="206375"/>
            <a:ext cx="8229203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399" y="1200547"/>
            <a:ext cx="8229203" cy="3394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 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399" y="4767461"/>
            <a:ext cx="2133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C68B1-7E37-4FE4-BD3F-483318C1D52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399" y="4767461"/>
            <a:ext cx="2895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399" y="4767461"/>
            <a:ext cx="2133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3A2CA-6F27-435D-85BC-79563D32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6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defTabSz="571500" rtl="0" eaLnBrk="1" latinLnBrk="0" hangingPunct="1">
        <a:spcBef>
          <a:spcPct val="0"/>
        </a:spcBef>
        <a:buNone/>
        <a:defRPr sz="4125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85750" indent="-285750" algn="l" defTabSz="571500" rtl="0" eaLnBrk="1" latinLnBrk="0" hangingPunct="1">
        <a:spcBef>
          <a:spcPts val="0"/>
        </a:spcBef>
        <a:spcAft>
          <a:spcPts val="188"/>
        </a:spcAft>
        <a:buFont typeface="Arial" panose="020B0604020202020204" pitchFamily="34" charset="0"/>
        <a:buChar char="•"/>
        <a:defRPr sz="3000" kern="1200">
          <a:solidFill>
            <a:schemeClr val="bg1"/>
          </a:solidFill>
          <a:latin typeface="+mn-lt"/>
          <a:ea typeface="+mn-ea"/>
          <a:cs typeface="+mn-cs"/>
        </a:defRPr>
      </a:lvl1pPr>
      <a:lvl2pPr marL="657225" indent="-314325" algn="l" defTabSz="571500" rtl="0" eaLnBrk="1" latinLnBrk="0" hangingPunct="1">
        <a:spcBef>
          <a:spcPts val="125"/>
        </a:spcBef>
        <a:spcAft>
          <a:spcPts val="125"/>
        </a:spcAft>
        <a:buFont typeface="Arial" panose="020B0604020202020204" pitchFamily="34" charset="0"/>
        <a:buChar char="–"/>
        <a:defRPr sz="3000" kern="1200">
          <a:solidFill>
            <a:schemeClr val="bg1"/>
          </a:solidFill>
          <a:latin typeface="+mn-lt"/>
          <a:ea typeface="+mn-ea"/>
          <a:cs typeface="+mn-cs"/>
        </a:defRPr>
      </a:lvl2pPr>
      <a:lvl3pPr marL="885825" indent="-228600" algn="l" defTabSz="571500" rtl="0" eaLnBrk="1" latinLnBrk="0" hangingPunct="1">
        <a:spcBef>
          <a:spcPts val="125"/>
        </a:spcBef>
        <a:spcAft>
          <a:spcPts val="125"/>
        </a:spcAft>
        <a:buFont typeface="Arial" panose="020B0604020202020204" pitchFamily="34" charset="0"/>
        <a:buChar char="•"/>
        <a:defRPr sz="275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00025" algn="l" defTabSz="571500" rtl="0" eaLnBrk="1" latinLnBrk="0" hangingPunct="1">
        <a:spcBef>
          <a:spcPts val="420"/>
        </a:spcBef>
        <a:buFont typeface="Arial" panose="020B0604020202020204" pitchFamily="34" charset="0"/>
        <a:buChar char="–"/>
        <a:defRPr sz="1750" kern="1200">
          <a:solidFill>
            <a:schemeClr val="bg1"/>
          </a:solidFill>
          <a:latin typeface="+mn-lt"/>
          <a:ea typeface="+mn-ea"/>
          <a:cs typeface="+mn-cs"/>
        </a:defRPr>
      </a:lvl4pPr>
      <a:lvl5pPr marL="1343025" indent="-142875" algn="l" defTabSz="571500" rtl="0" eaLnBrk="1" latinLnBrk="0" hangingPunct="1">
        <a:spcBef>
          <a:spcPts val="15"/>
        </a:spcBef>
        <a:buFont typeface="Arial" panose="020B0604020202020204" pitchFamily="34" charset="0"/>
        <a:buChar char="»"/>
        <a:defRPr sz="1750" kern="1200">
          <a:solidFill>
            <a:schemeClr val="bg1"/>
          </a:solidFill>
          <a:latin typeface="+mn-lt"/>
          <a:ea typeface="+mn-ea"/>
          <a:cs typeface="+mn-cs"/>
        </a:defRPr>
      </a:lvl5pPr>
      <a:lvl6pPr marL="1571625" indent="-142875" algn="l" defTabSz="5715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6pPr>
      <a:lvl7pPr marL="1857375" indent="-142875" algn="l" defTabSz="5715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7pPr>
      <a:lvl8pPr marL="2143125" indent="-142875" algn="l" defTabSz="5715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8pPr>
      <a:lvl9pPr marL="2428875" indent="-142875" algn="l" defTabSz="5715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57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287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145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002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C0739-7D0A-4567-B20C-91361345F6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602" y="1097280"/>
            <a:ext cx="7772797" cy="1600200"/>
          </a:xfrm>
        </p:spPr>
        <p:txBody>
          <a:bodyPr>
            <a:normAutofit/>
          </a:bodyPr>
          <a:lstStyle/>
          <a:p>
            <a:r>
              <a:rPr lang="en-US" altLang="en-US" sz="4400" dirty="0"/>
              <a:t>BICSI Standards</a:t>
            </a:r>
            <a:br>
              <a:rPr lang="en-US" altLang="en-US" sz="4400" dirty="0"/>
            </a:br>
            <a:r>
              <a:rPr lang="en-US" altLang="en-US" sz="4400" dirty="0"/>
              <a:t>Required Meeting Elements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DF41DC-2DA8-41AE-9675-DAF536362E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Antitrust Reminder</a:t>
            </a:r>
          </a:p>
          <a:p>
            <a:r>
              <a:rPr lang="en-US" altLang="en-US" dirty="0"/>
              <a:t>Intellectual Property Reminder</a:t>
            </a:r>
          </a:p>
          <a:p>
            <a:r>
              <a:rPr lang="en-US" altLang="en-US" dirty="0"/>
              <a:t>Effective Meetings Guidelines</a:t>
            </a:r>
          </a:p>
        </p:txBody>
      </p:sp>
    </p:spTree>
    <p:extLst>
      <p:ext uri="{BB962C8B-B14F-4D97-AF65-F5344CB8AC3E}">
        <p14:creationId xmlns:p14="http://schemas.microsoft.com/office/powerpoint/2010/main" val="715819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1295400" y="206375"/>
            <a:ext cx="7391202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BICSI Standards Antitrust Reminder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BICSI activities are a coordinated effort among competitors within ICT.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400" i="1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	</a:t>
            </a:r>
            <a:r>
              <a:rPr lang="en-US" sz="3400" i="1" dirty="0">
                <a:solidFill>
                  <a:srgbClr val="F2B058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Accordingly, every effort must be made to avoid</a:t>
            </a:r>
            <a:br>
              <a:rPr lang="en-US" sz="3400" i="1" dirty="0">
                <a:solidFill>
                  <a:srgbClr val="F2B058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</a:br>
            <a:r>
              <a:rPr lang="en-US" sz="3400" i="1" dirty="0">
                <a:solidFill>
                  <a:srgbClr val="F2B058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 even the appearance of impropriety</a:t>
            </a:r>
          </a:p>
          <a:p>
            <a:r>
              <a:rPr lang="en-US" dirty="0"/>
              <a:t>Do NOT discuss or participate in topical areas such as:</a:t>
            </a:r>
          </a:p>
          <a:p>
            <a:pPr lvl="1"/>
            <a:r>
              <a:rPr lang="en-US" dirty="0"/>
              <a:t>Pricing, purchasing, or marketing of either a company or of a specific products</a:t>
            </a:r>
          </a:p>
          <a:p>
            <a:pPr lvl="1"/>
            <a:r>
              <a:rPr lang="en-US" dirty="0"/>
              <a:t>Industry or customer allocation, production, or capacity</a:t>
            </a:r>
          </a:p>
          <a:p>
            <a:pPr lvl="1"/>
            <a:r>
              <a:rPr lang="en-US" dirty="0"/>
              <a:t>Matters relating to actual or potential corporate entities that might provide undue bias or influence towards said entity’s business and/or their marketplace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1600200" y="4398264"/>
            <a:ext cx="6019800" cy="424732"/>
          </a:xfrm>
          <a:prstGeom prst="rect">
            <a:avLst/>
          </a:prstGeom>
          <a:solidFill>
            <a:schemeClr val="bg1">
              <a:alpha val="5000"/>
            </a:schemeClr>
          </a:solidFill>
          <a:ln w="2857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any participant has a question as to the legality of a proposed course of action, </a:t>
            </a:r>
            <a:br>
              <a:rPr lang="en-US" sz="1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matter should be immediately referred to BICSI Management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>
          <a:xfrm>
            <a:off x="1295400" y="206375"/>
            <a:ext cx="7391202" cy="8572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700" dirty="0"/>
              <a:t>BICSI Intellectual Property Reminder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Aft>
                <a:spcPts val="400"/>
              </a:spcAft>
            </a:pPr>
            <a:r>
              <a:rPr lang="en-US" altLang="en-US" sz="2000" dirty="0"/>
              <a:t>When possible, any BICSI standard document should avoid including or requiring the use of patented technology or copyrighted information.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z="2000" dirty="0"/>
              <a:t>All members are responsible to make known any: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non-confidential patented technology or copyrighted information,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issued patents and published patent applications which may be required for compliance with the standard document being developed.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z="2000" dirty="0"/>
              <a:t>Intentionally concealment of any intellectual property, which has an effect on the document under 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Is seen as unprofessional,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May render the intellectual property rights unenforceable in the future.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600200" y="4400550"/>
            <a:ext cx="6019800" cy="424732"/>
          </a:xfrm>
          <a:prstGeom prst="rect">
            <a:avLst/>
          </a:prstGeom>
          <a:solidFill>
            <a:schemeClr val="bg1">
              <a:alpha val="5000"/>
            </a:schemeClr>
          </a:solidFill>
          <a:ln w="2857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 BICSI Staff if you are unable to publicly </a:t>
            </a:r>
            <a:br>
              <a:rPr lang="en-US" sz="1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announce or discuss known property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title"/>
          </p:nvPr>
        </p:nvSpPr>
        <p:spPr>
          <a:xfrm>
            <a:off x="1298448" y="206375"/>
            <a:ext cx="7388352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700" dirty="0"/>
              <a:t>BICSI Effective Meeting Guidelines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It is recommended that leaders: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Formally welcome any new or international guests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Invite participants to take part in the discussions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2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All members are encouraged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Treat each other with respect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Speak slowly and clearly to allow all participants to hear and understand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Try to understand FIRST, then to BE understood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State your ideas concisely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Summarize your comments with a result or request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600200" y="4398264"/>
            <a:ext cx="6019800" cy="424732"/>
          </a:xfrm>
          <a:prstGeom prst="rect">
            <a:avLst/>
          </a:prstGeom>
          <a:solidFill>
            <a:schemeClr val="bg1">
              <a:alpha val="5000"/>
            </a:schemeClr>
          </a:solidFill>
          <a:ln w="2857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members are expected to comply with BICSI’s</a:t>
            </a:r>
            <a:br>
              <a:rPr lang="en-US" sz="1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Anti-Discrimination and Anti-Harassment policy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Glob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223</Words>
  <Application>Microsoft Office PowerPoint</Application>
  <PresentationFormat>On-screen Show (16:9)</PresentationFormat>
  <Paragraphs>36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Blue Globe</vt:lpstr>
      <vt:lpstr>BICSI Standards Required Meeting Elements</vt:lpstr>
      <vt:lpstr>BICSI Standards Antitrust Reminder</vt:lpstr>
      <vt:lpstr>BICSI Intellectual Property Reminder</vt:lpstr>
      <vt:lpstr>BICSI Effective Meeting Guidelines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 Silveira</dc:creator>
  <cp:lastModifiedBy>Jeff Silveira</cp:lastModifiedBy>
  <cp:revision>12</cp:revision>
  <dcterms:created xsi:type="dcterms:W3CDTF">2009-04-18T21:21:43Z</dcterms:created>
  <dcterms:modified xsi:type="dcterms:W3CDTF">2018-06-29T13:28:15Z</dcterms:modified>
</cp:coreProperties>
</file>